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5" r:id="rId6"/>
    <p:sldId id="261" r:id="rId7"/>
    <p:sldId id="258" r:id="rId8"/>
    <p:sldId id="262" r:id="rId9"/>
    <p:sldId id="263" r:id="rId10"/>
    <p:sldId id="266" r:id="rId11"/>
    <p:sldId id="268" r:id="rId12"/>
    <p:sldId id="269" r:id="rId13"/>
    <p:sldId id="270" r:id="rId14"/>
    <p:sldId id="271" r:id="rId15"/>
    <p:sldId id="264" r:id="rId16"/>
    <p:sldId id="272" r:id="rId17"/>
    <p:sldId id="274" r:id="rId18"/>
    <p:sldId id="267" r:id="rId19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6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Лейкоз.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512491"/>
          </a:xfrm>
        </p:spPr>
        <p:txBody>
          <a:bodyPr>
            <a:noAutofit/>
          </a:bodyPr>
          <a:lstStyle/>
          <a:p>
            <a:r>
              <a:rPr lang="ru-RU" sz="3200" dirty="0"/>
              <a:t>Актуальность проблемы лейкоза и ликвидация на примере собственного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1853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481" y="2336343"/>
            <a:ext cx="4472327" cy="69313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Высокая культура ветеринарной работы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97" y="2042366"/>
            <a:ext cx="3192338" cy="212580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01481" y="3147053"/>
            <a:ext cx="3652263" cy="791859"/>
          </a:xfrm>
        </p:spPr>
        <p:txBody>
          <a:bodyPr>
            <a:normAutofit/>
          </a:bodyPr>
          <a:lstStyle/>
          <a:p>
            <a:r>
              <a:rPr lang="ru-RU" dirty="0" smtClean="0"/>
              <a:t>Одноразовый инструмент и асептика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22" y="4095340"/>
            <a:ext cx="2700717" cy="243664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83" y="4048876"/>
            <a:ext cx="2568490" cy="2568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019" y="4440521"/>
            <a:ext cx="3267916" cy="20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03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РИД и ИФА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18685" cy="57844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Реакция </a:t>
            </a:r>
            <a:r>
              <a:rPr lang="ru-RU" dirty="0" err="1" smtClean="0"/>
              <a:t>иммунодиффузии</a:t>
            </a:r>
            <a:r>
              <a:rPr lang="ru-RU" dirty="0" smtClean="0"/>
              <a:t> в геле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3" y="3030538"/>
            <a:ext cx="4235261" cy="290512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578449"/>
          </a:xfrm>
        </p:spPr>
        <p:txBody>
          <a:bodyPr/>
          <a:lstStyle/>
          <a:p>
            <a:r>
              <a:rPr lang="ru-RU" dirty="0" smtClean="0"/>
              <a:t>Иммуноферментный анализ 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94" y="3030538"/>
            <a:ext cx="3873500" cy="2905125"/>
          </a:xfrm>
        </p:spPr>
      </p:pic>
    </p:spTree>
    <p:extLst>
      <p:ext uri="{BB962C8B-B14F-4D97-AF65-F5344CB8AC3E}">
        <p14:creationId xmlns:p14="http://schemas.microsoft.com/office/powerpoint/2010/main" val="616948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892691"/>
          </a:xfrm>
        </p:spPr>
        <p:txBody>
          <a:bodyPr/>
          <a:lstStyle/>
          <a:p>
            <a:r>
              <a:rPr lang="ru-RU" dirty="0" smtClean="0"/>
              <a:t>Слабые стороны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0319" y="2148677"/>
            <a:ext cx="4472327" cy="534234"/>
          </a:xfrm>
        </p:spPr>
        <p:txBody>
          <a:bodyPr/>
          <a:lstStyle/>
          <a:p>
            <a:r>
              <a:rPr lang="ru-RU" dirty="0" smtClean="0"/>
              <a:t>Ложноположительные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ru-RU" dirty="0" err="1"/>
              <a:t>колостральные</a:t>
            </a:r>
            <a:r>
              <a:rPr lang="ru-RU" dirty="0"/>
              <a:t> антитела РИД до 4 </a:t>
            </a:r>
            <a:r>
              <a:rPr lang="ru-RU" dirty="0" err="1"/>
              <a:t>мес</a:t>
            </a:r>
            <a:r>
              <a:rPr lang="ru-RU" dirty="0"/>
              <a:t>, ИФА до 6-9 мес. </a:t>
            </a:r>
          </a:p>
          <a:p>
            <a:r>
              <a:rPr lang="ru-RU" dirty="0"/>
              <a:t>Высокий титр неспецифических антител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20154" y="2148677"/>
            <a:ext cx="4474028" cy="522417"/>
          </a:xfrm>
        </p:spPr>
        <p:txBody>
          <a:bodyPr/>
          <a:lstStyle/>
          <a:p>
            <a:r>
              <a:rPr lang="ru-RU" dirty="0" smtClean="0"/>
              <a:t>Ложноотрицательные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иммунологическая толерантность </a:t>
            </a:r>
            <a:endParaRPr lang="ru-RU" dirty="0" smtClean="0"/>
          </a:p>
          <a:p>
            <a:pPr lvl="0"/>
            <a:r>
              <a:rPr lang="ru-RU" dirty="0" smtClean="0"/>
              <a:t>инкубационный период</a:t>
            </a:r>
            <a:endParaRPr lang="ru-RU" dirty="0"/>
          </a:p>
          <a:p>
            <a:pPr lvl="0"/>
            <a:r>
              <a:rPr lang="ru-RU" dirty="0" err="1"/>
              <a:t>иммуносупрессия</a:t>
            </a:r>
            <a:r>
              <a:rPr lang="ru-RU" dirty="0"/>
              <a:t> </a:t>
            </a:r>
            <a:endParaRPr lang="ru-RU" dirty="0" smtClean="0"/>
          </a:p>
          <a:p>
            <a:pPr lvl="0"/>
            <a:r>
              <a:rPr lang="ru-RU" dirty="0" smtClean="0"/>
              <a:t>Пред- </a:t>
            </a:r>
            <a:r>
              <a:rPr lang="ru-RU" dirty="0"/>
              <a:t>и </a:t>
            </a:r>
            <a:r>
              <a:rPr lang="ru-RU" dirty="0" err="1"/>
              <a:t>постотельный</a:t>
            </a:r>
            <a:r>
              <a:rPr lang="ru-RU" dirty="0"/>
              <a:t> период у </a:t>
            </a:r>
            <a:r>
              <a:rPr lang="ru-RU" dirty="0" smtClean="0"/>
              <a:t>коров</a:t>
            </a:r>
            <a:endParaRPr lang="ru-RU" dirty="0"/>
          </a:p>
          <a:p>
            <a:pPr lvl="0"/>
            <a:r>
              <a:rPr lang="ru-RU" dirty="0"/>
              <a:t>недостаточная чувствительность РИД</a:t>
            </a:r>
          </a:p>
          <a:p>
            <a:pPr lvl="0"/>
            <a:r>
              <a:rPr lang="ru-RU" dirty="0" err="1"/>
              <a:t>неспецифичность</a:t>
            </a:r>
            <a:r>
              <a:rPr lang="ru-RU" dirty="0"/>
              <a:t> ИФА при преобладании в крови р24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059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ПЦР (</a:t>
            </a:r>
            <a:r>
              <a:rPr lang="ru-RU" dirty="0" err="1" smtClean="0"/>
              <a:t>полимеразно</a:t>
            </a:r>
            <a:r>
              <a:rPr lang="ru-RU" dirty="0" smtClean="0"/>
              <a:t>-цепная реакция)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0321" y="2600660"/>
            <a:ext cx="4053527" cy="3335527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Обнаруживает </a:t>
            </a:r>
            <a:r>
              <a:rPr lang="ru-RU" sz="1800" dirty="0" err="1" smtClean="0"/>
              <a:t>провирусную</a:t>
            </a:r>
            <a:r>
              <a:rPr lang="ru-RU" sz="1800" dirty="0" smtClean="0"/>
              <a:t> ДНК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И</a:t>
            </a:r>
            <a:r>
              <a:rPr lang="ru-RU" sz="1800" dirty="0" smtClean="0"/>
              <a:t>спользуются </a:t>
            </a:r>
            <a:r>
              <a:rPr lang="ru-RU" sz="1800" dirty="0"/>
              <a:t>универсальные </a:t>
            </a:r>
            <a:r>
              <a:rPr lang="ru-RU" sz="1800" dirty="0" err="1"/>
              <a:t>праймеры</a:t>
            </a:r>
            <a:r>
              <a:rPr lang="ru-RU" sz="1800" dirty="0"/>
              <a:t> и зонды, </a:t>
            </a:r>
            <a:r>
              <a:rPr lang="ru-RU" sz="1800" dirty="0" err="1"/>
              <a:t>комплиментарные</a:t>
            </a:r>
            <a:r>
              <a:rPr lang="ru-RU" sz="1800" dirty="0"/>
              <a:t> консервативным областям двум локусам генома вируса – </a:t>
            </a:r>
            <a:r>
              <a:rPr lang="en-US" sz="1800" dirty="0"/>
              <a:t>gag </a:t>
            </a:r>
            <a:r>
              <a:rPr lang="ru-RU" sz="1800" dirty="0"/>
              <a:t>и </a:t>
            </a:r>
            <a:r>
              <a:rPr lang="en-US" sz="1800" dirty="0" smtClean="0"/>
              <a:t>pol</a:t>
            </a:r>
            <a:endParaRPr lang="ru-RU" sz="1800" dirty="0" smtClean="0"/>
          </a:p>
          <a:p>
            <a:r>
              <a:rPr lang="ru-RU" sz="1800" dirty="0" smtClean="0"/>
              <a:t>Максимальная чувствительность и специфичность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90628" y="2218109"/>
            <a:ext cx="4474028" cy="492388"/>
          </a:xfrm>
        </p:spPr>
        <p:txBody>
          <a:bodyPr/>
          <a:lstStyle/>
          <a:p>
            <a:r>
              <a:rPr lang="ru-RU" dirty="0" smtClean="0"/>
              <a:t>Структура генома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883972" y="2829262"/>
            <a:ext cx="6669742" cy="268941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5156107" y="3281699"/>
            <a:ext cx="536575" cy="315912"/>
          </a:xfrm>
          <a:prstGeom prst="rect">
            <a:avLst/>
          </a:prstGeom>
          <a:gradFill rotWithShape="1">
            <a:gsLst>
              <a:gs pos="0">
                <a:srgbClr val="D2D2D2"/>
              </a:gs>
              <a:gs pos="50000">
                <a:srgbClr val="C8C8C8"/>
              </a:gs>
              <a:gs pos="100000">
                <a:srgbClr val="C0C0C0"/>
              </a:gs>
            </a:gsLst>
            <a:lin ang="5400000"/>
          </a:gradFill>
          <a:ln w="6350">
            <a:solidFill>
              <a:srgbClr val="A5A5A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LTR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6722969" y="3648411"/>
            <a:ext cx="536575" cy="315913"/>
          </a:xfrm>
          <a:prstGeom prst="rect">
            <a:avLst/>
          </a:prstGeom>
          <a:gradFill rotWithShape="1">
            <a:gsLst>
              <a:gs pos="0">
                <a:srgbClr val="B5D5A7"/>
              </a:gs>
              <a:gs pos="50000">
                <a:srgbClr val="AACE99"/>
              </a:gs>
              <a:gs pos="100000">
                <a:srgbClr val="9CCA86"/>
              </a:gs>
            </a:gsLst>
            <a:lin ang="5400000"/>
          </a:gradFill>
          <a:ln w="635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Прямоугольник 9"/>
          <p:cNvSpPr>
            <a:spLocks noChangeArrowheads="1"/>
          </p:cNvSpPr>
          <p:nvPr/>
        </p:nvSpPr>
        <p:spPr bwMode="auto">
          <a:xfrm>
            <a:off x="5770469" y="3581736"/>
            <a:ext cx="536575" cy="315913"/>
          </a:xfrm>
          <a:prstGeom prst="rect">
            <a:avLst/>
          </a:prstGeom>
          <a:gradFill rotWithShape="1">
            <a:gsLst>
              <a:gs pos="0">
                <a:srgbClr val="B5D5A7"/>
              </a:gs>
              <a:gs pos="50000">
                <a:srgbClr val="AACE99"/>
              </a:gs>
              <a:gs pos="100000">
                <a:srgbClr val="9CCA86"/>
              </a:gs>
            </a:gsLst>
            <a:lin ang="5400000"/>
          </a:gradFill>
          <a:ln w="635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0"/>
          <p:cNvSpPr>
            <a:spLocks noChangeArrowheads="1"/>
          </p:cNvSpPr>
          <p:nvPr/>
        </p:nvSpPr>
        <p:spPr bwMode="auto">
          <a:xfrm>
            <a:off x="6227669" y="3229311"/>
            <a:ext cx="536575" cy="315913"/>
          </a:xfrm>
          <a:prstGeom prst="rect">
            <a:avLst/>
          </a:prstGeom>
          <a:gradFill rotWithShape="1">
            <a:gsLst>
              <a:gs pos="0">
                <a:srgbClr val="B5D5A7"/>
              </a:gs>
              <a:gs pos="50000">
                <a:srgbClr val="AACE99"/>
              </a:gs>
              <a:gs pos="100000">
                <a:srgbClr val="9CCA86"/>
              </a:gs>
            </a:gsLst>
            <a:lin ang="5400000"/>
          </a:gradFill>
          <a:ln w="635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340499" y="3057861"/>
            <a:ext cx="25717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8416831" y="3040398"/>
            <a:ext cx="2076450" cy="95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3"/>
          <p:cNvSpPr>
            <a:spLocks noChangeArrowheads="1"/>
          </p:cNvSpPr>
          <p:nvPr/>
        </p:nvSpPr>
        <p:spPr bwMode="auto">
          <a:xfrm>
            <a:off x="9186769" y="3270586"/>
            <a:ext cx="536575" cy="315913"/>
          </a:xfrm>
          <a:prstGeom prst="rect">
            <a:avLst/>
          </a:prstGeom>
          <a:gradFill rotWithShape="1">
            <a:gsLst>
              <a:gs pos="0">
                <a:srgbClr val="F7BDA4"/>
              </a:gs>
              <a:gs pos="50000">
                <a:srgbClr val="F5B195"/>
              </a:gs>
              <a:gs pos="100000">
                <a:srgbClr val="F8A581"/>
              </a:gs>
            </a:gsLst>
            <a:lin ang="5400000"/>
          </a:gradFill>
          <a:ln w="635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TAX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Прямоугольник 14"/>
          <p:cNvSpPr>
            <a:spLocks noChangeArrowheads="1"/>
          </p:cNvSpPr>
          <p:nvPr/>
        </p:nvSpPr>
        <p:spPr bwMode="auto">
          <a:xfrm>
            <a:off x="7459569" y="3508711"/>
            <a:ext cx="536575" cy="315913"/>
          </a:xfrm>
          <a:prstGeom prst="rect">
            <a:avLst/>
          </a:prstGeom>
          <a:gradFill rotWithShape="1">
            <a:gsLst>
              <a:gs pos="0">
                <a:srgbClr val="B5D5A7"/>
              </a:gs>
              <a:gs pos="50000">
                <a:srgbClr val="AACE99"/>
              </a:gs>
              <a:gs pos="100000">
                <a:srgbClr val="9CCA86"/>
              </a:gs>
            </a:gsLst>
            <a:lin ang="5400000"/>
          </a:gradFill>
          <a:ln w="6350">
            <a:solidFill>
              <a:srgbClr val="70AD4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Прямоугольник 15"/>
          <p:cNvSpPr>
            <a:spLocks noChangeArrowheads="1"/>
          </p:cNvSpPr>
          <p:nvPr/>
        </p:nvSpPr>
        <p:spPr bwMode="auto">
          <a:xfrm>
            <a:off x="8034244" y="3251536"/>
            <a:ext cx="536575" cy="315913"/>
          </a:xfrm>
          <a:prstGeom prst="rect">
            <a:avLst/>
          </a:prstGeom>
          <a:gradFill rotWithShape="1">
            <a:gsLst>
              <a:gs pos="0">
                <a:srgbClr val="F7BDA4"/>
              </a:gs>
              <a:gs pos="50000">
                <a:srgbClr val="F5B195"/>
              </a:gs>
              <a:gs pos="100000">
                <a:srgbClr val="F8A581"/>
              </a:gs>
            </a:gsLst>
            <a:lin ang="5400000"/>
          </a:gradFill>
          <a:ln w="635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Прямоугольник 16"/>
          <p:cNvSpPr>
            <a:spLocks noChangeArrowheads="1"/>
          </p:cNvSpPr>
          <p:nvPr/>
        </p:nvSpPr>
        <p:spPr bwMode="auto">
          <a:xfrm>
            <a:off x="8920069" y="3634124"/>
            <a:ext cx="536575" cy="315912"/>
          </a:xfrm>
          <a:prstGeom prst="rect">
            <a:avLst/>
          </a:prstGeom>
          <a:gradFill rotWithShape="1">
            <a:gsLst>
              <a:gs pos="0">
                <a:srgbClr val="F7BDA4"/>
              </a:gs>
              <a:gs pos="50000">
                <a:srgbClr val="F5B195"/>
              </a:gs>
              <a:gs pos="100000">
                <a:srgbClr val="F8A581"/>
              </a:gs>
            </a:gsLst>
            <a:lin ang="5400000"/>
          </a:gradFill>
          <a:ln w="635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REX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Прямоугольник 17"/>
          <p:cNvSpPr>
            <a:spLocks noChangeArrowheads="1"/>
          </p:cNvSpPr>
          <p:nvPr/>
        </p:nvSpPr>
        <p:spPr bwMode="auto">
          <a:xfrm>
            <a:off x="8291419" y="3642061"/>
            <a:ext cx="536575" cy="315913"/>
          </a:xfrm>
          <a:prstGeom prst="rect">
            <a:avLst/>
          </a:prstGeom>
          <a:gradFill rotWithShape="1">
            <a:gsLst>
              <a:gs pos="0">
                <a:srgbClr val="F7BDA4"/>
              </a:gs>
              <a:gs pos="50000">
                <a:srgbClr val="F5B195"/>
              </a:gs>
              <a:gs pos="100000">
                <a:srgbClr val="F8A581"/>
              </a:gs>
            </a:gsLst>
            <a:lin ang="5400000"/>
          </a:gradFill>
          <a:ln w="635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R3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Прямоугольник 18"/>
          <p:cNvSpPr>
            <a:spLocks noChangeArrowheads="1"/>
          </p:cNvSpPr>
          <p:nvPr/>
        </p:nvSpPr>
        <p:spPr bwMode="auto">
          <a:xfrm>
            <a:off x="8710519" y="4013536"/>
            <a:ext cx="536575" cy="315913"/>
          </a:xfrm>
          <a:prstGeom prst="rect">
            <a:avLst/>
          </a:prstGeom>
          <a:gradFill rotWithShape="1">
            <a:gsLst>
              <a:gs pos="0">
                <a:srgbClr val="F7BDA4"/>
              </a:gs>
              <a:gs pos="50000">
                <a:srgbClr val="F5B195"/>
              </a:gs>
              <a:gs pos="100000">
                <a:srgbClr val="F8A581"/>
              </a:gs>
            </a:gsLst>
            <a:lin ang="5400000"/>
          </a:gradFill>
          <a:ln w="6350">
            <a:solidFill>
              <a:srgbClr val="ED7D3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G4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Прямоугольник 19"/>
          <p:cNvSpPr>
            <a:spLocks noChangeArrowheads="1"/>
          </p:cNvSpPr>
          <p:nvPr/>
        </p:nvSpPr>
        <p:spPr bwMode="auto">
          <a:xfrm>
            <a:off x="9796369" y="3356311"/>
            <a:ext cx="536575" cy="315913"/>
          </a:xfrm>
          <a:prstGeom prst="rect">
            <a:avLst/>
          </a:prstGeom>
          <a:gradFill rotWithShape="1">
            <a:gsLst>
              <a:gs pos="0">
                <a:srgbClr val="D2D2D2"/>
              </a:gs>
              <a:gs pos="50000">
                <a:srgbClr val="C8C8C8"/>
              </a:gs>
              <a:gs pos="100000">
                <a:srgbClr val="C0C0C0"/>
              </a:gs>
            </a:gsLst>
            <a:lin ang="5400000"/>
          </a:gradFill>
          <a:ln w="6350">
            <a:solidFill>
              <a:srgbClr val="A5A5A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LTR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056094" y="260066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758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исследований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0" y="2110961"/>
            <a:ext cx="9613861" cy="425756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994214" y="2068601"/>
            <a:ext cx="1183341" cy="7422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Стадо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5266530" y="3612840"/>
            <a:ext cx="1183341" cy="7422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ИФА -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4124767" y="2853239"/>
            <a:ext cx="1183341" cy="7422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РИД -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299964" y="4499129"/>
            <a:ext cx="1183341" cy="7422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ПЦР +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810873" y="2811878"/>
            <a:ext cx="1183341" cy="7422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РИД +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000371" y="3564096"/>
            <a:ext cx="1183341" cy="7422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ИФА +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0320" y="3756852"/>
            <a:ext cx="1550306" cy="45425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Выбраковка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27390" y="4643140"/>
            <a:ext cx="1550306" cy="45425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Выбраковка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6113731" y="4481112"/>
            <a:ext cx="1183341" cy="7422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ПЦР -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807746" y="2689412"/>
            <a:ext cx="186468" cy="121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124767" y="2729965"/>
            <a:ext cx="175197" cy="188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991087" y="3418549"/>
            <a:ext cx="186468" cy="176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308108" y="3445336"/>
            <a:ext cx="221476" cy="171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308108" y="4306373"/>
            <a:ext cx="133680" cy="174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449871" y="4273362"/>
            <a:ext cx="155324" cy="124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1681748" y="3457141"/>
            <a:ext cx="245935" cy="167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2954262" y="4273362"/>
            <a:ext cx="223434" cy="274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7917628" y="2237591"/>
            <a:ext cx="1796527" cy="5125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РИД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917628" y="2928276"/>
            <a:ext cx="1796527" cy="5125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ИФА</a:t>
            </a:r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917627" y="3624530"/>
            <a:ext cx="1796527" cy="5125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ПЦР</a:t>
            </a:r>
            <a:endParaRPr lang="ru-RU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4299964" y="2459689"/>
            <a:ext cx="345831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5478677" y="3183016"/>
            <a:ext cx="2253036" cy="20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6554713" y="3917034"/>
            <a:ext cx="1211542" cy="173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3830312" y="5595192"/>
            <a:ext cx="2122643" cy="5498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Инфицированные животные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6235750" y="5585603"/>
            <a:ext cx="2122643" cy="5498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Здоровые животные</a:t>
            </a:r>
            <a:endParaRPr lang="ru-RU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4891633" y="5297260"/>
            <a:ext cx="0" cy="223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6725613" y="5297260"/>
            <a:ext cx="0" cy="223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179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 вариант – благополучное по лейкозу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10303237" cy="3599313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У Вас не регистрировался лейкоз или Вы планируете приобрести скот</a:t>
            </a:r>
          </a:p>
          <a:p>
            <a:r>
              <a:rPr lang="ru-RU" dirty="0" smtClean="0"/>
              <a:t>Чистая территория – проверка и сбор информации о Ваших соседях;</a:t>
            </a:r>
          </a:p>
          <a:p>
            <a:r>
              <a:rPr lang="ru-RU" dirty="0" smtClean="0"/>
              <a:t>Выбор Поставщика;</a:t>
            </a:r>
          </a:p>
          <a:p>
            <a:r>
              <a:rPr lang="ru-RU" dirty="0" smtClean="0"/>
              <a:t>Отбор поголовья и мечение; </a:t>
            </a:r>
          </a:p>
          <a:p>
            <a:r>
              <a:rPr lang="ru-RU" dirty="0"/>
              <a:t>П</a:t>
            </a:r>
            <a:r>
              <a:rPr lang="ru-RU" dirty="0" smtClean="0"/>
              <a:t>роведение исследований на лейкоз в независимой лаборатории;</a:t>
            </a:r>
            <a:endParaRPr lang="en-US" dirty="0" smtClean="0"/>
          </a:p>
          <a:p>
            <a:r>
              <a:rPr lang="ru-RU" dirty="0" smtClean="0"/>
              <a:t>Высокая культура проведения ветеринарных мероприятий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097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Неблагополучное стадо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ru-RU" dirty="0" smtClean="0"/>
              <a:t>Анализ благополучности территории</a:t>
            </a:r>
          </a:p>
          <a:p>
            <a:pPr marL="457200" indent="-457200">
              <a:buAutoNum type="arabicPeriod"/>
            </a:pPr>
            <a:r>
              <a:rPr lang="ru-RU" dirty="0" smtClean="0"/>
              <a:t>Идентификация поголовья</a:t>
            </a:r>
          </a:p>
          <a:p>
            <a:pPr marL="457200" indent="-457200">
              <a:buAutoNum type="arabicPeriod"/>
            </a:pPr>
            <a:r>
              <a:rPr lang="ru-RU" dirty="0" smtClean="0"/>
              <a:t>Одноразовый инструмент. Рабочие инструкции.</a:t>
            </a:r>
          </a:p>
          <a:p>
            <a:pPr marL="457200" indent="-457200">
              <a:buAutoNum type="arabicPeriod"/>
            </a:pPr>
            <a:r>
              <a:rPr lang="ru-RU" dirty="0" smtClean="0"/>
              <a:t>Серологические исследования.</a:t>
            </a:r>
          </a:p>
          <a:p>
            <a:pPr marL="457200" indent="-457200">
              <a:buAutoNum type="arabicPeriod"/>
            </a:pPr>
            <a:r>
              <a:rPr lang="ru-RU" dirty="0" smtClean="0"/>
              <a:t>Разделение  стада. Репелленты.</a:t>
            </a:r>
          </a:p>
          <a:p>
            <a:pPr marL="457200" indent="-457200">
              <a:buAutoNum type="arabicPeriod"/>
            </a:pPr>
            <a:r>
              <a:rPr lang="ru-RU" dirty="0" smtClean="0"/>
              <a:t>Организация технологических процессов.</a:t>
            </a:r>
          </a:p>
          <a:p>
            <a:pPr marL="457200" indent="-457200">
              <a:buAutoNum type="arabicPeriod"/>
            </a:pPr>
            <a:r>
              <a:rPr lang="ru-RU" dirty="0" smtClean="0"/>
              <a:t>Заполнение документов. Акты на дезинфекцию, обработки, копии сопроводительных.</a:t>
            </a:r>
          </a:p>
          <a:p>
            <a:pPr marL="457200" indent="-4572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28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6" y="2336873"/>
            <a:ext cx="3777310" cy="251820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62" y="3725114"/>
            <a:ext cx="3035365" cy="303536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066" y="2336873"/>
            <a:ext cx="3970483" cy="223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42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738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лейкозе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416" y="2336872"/>
            <a:ext cx="7241059" cy="3878577"/>
          </a:xfrm>
        </p:spPr>
        <p:txBody>
          <a:bodyPr/>
          <a:lstStyle/>
          <a:p>
            <a:r>
              <a:rPr lang="ru-RU" dirty="0" smtClean="0"/>
              <a:t>Вирусное онкологическое заболевание;</a:t>
            </a:r>
          </a:p>
          <a:p>
            <a:r>
              <a:rPr lang="ru-RU" dirty="0" smtClean="0"/>
              <a:t>Имеет широкое распространение;</a:t>
            </a:r>
          </a:p>
          <a:p>
            <a:r>
              <a:rPr lang="ru-RU" dirty="0" smtClean="0"/>
              <a:t>Передается через кровь, молоко, биожидкости и предметы, загрязнённые </a:t>
            </a:r>
            <a:r>
              <a:rPr lang="ru-RU" u="sng" dirty="0" err="1" smtClean="0"/>
              <a:t>лимфойдными</a:t>
            </a:r>
            <a:r>
              <a:rPr lang="ru-RU" dirty="0" smtClean="0"/>
              <a:t> клетками;</a:t>
            </a:r>
          </a:p>
          <a:p>
            <a:r>
              <a:rPr lang="ru-RU" dirty="0" smtClean="0"/>
              <a:t>Неустойчив к факторам внешней среды: прямой солнечный свет – 4 часа, обычная дезинфекция, нагрев от 56 С – 15 минут,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&amp;vcy;&amp;iecy;&amp;tcy;&amp;iecy;&amp;rcy;&amp;icy;&amp;ncy;&amp;acy;&amp;rcy;&amp;ncy;&amp;ycy;&amp;jcy; &amp;gcy;&amp;iecy;&amp;mcy;&amp;acy;&amp;tcy;&amp;ocy;&amp;lcy;&amp;ocy;&amp;gcy;&amp;icy;&amp;chcy;&amp;iecy;&amp;scy;&amp;kcy;&amp;icy;&amp;jcy; &amp;acy;&amp;ncy;&amp;acy;&amp;lcy;&amp;icy;&amp;zcy;&amp;acy;&amp;tcy;&amp;ocy;&amp;rcy;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566" y="2163878"/>
            <a:ext cx="4080343" cy="27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5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Скрытое течение и длительный инкубационный период (</a:t>
            </a:r>
            <a:r>
              <a:rPr lang="ru-RU" dirty="0" err="1" smtClean="0"/>
              <a:t>предлейкозная</a:t>
            </a:r>
            <a:r>
              <a:rPr lang="ru-RU" dirty="0" smtClean="0"/>
              <a:t> стадия) – до шести лет;</a:t>
            </a:r>
          </a:p>
          <a:p>
            <a:r>
              <a:rPr lang="ru-RU" dirty="0" smtClean="0"/>
              <a:t>В некоторых стадах инфицированность составляет до 50% поголовья, </a:t>
            </a:r>
            <a:r>
              <a:rPr lang="ru-RU" dirty="0" err="1" smtClean="0"/>
              <a:t>гемобластозные</a:t>
            </a:r>
            <a:r>
              <a:rPr lang="ru-RU" dirty="0" smtClean="0"/>
              <a:t> сдвиги устанавливаются не более чем у 10%, а клинические признаки наблюдают у 1-2%.</a:t>
            </a:r>
          </a:p>
          <a:p>
            <a:r>
              <a:rPr lang="ru-RU" dirty="0" smtClean="0"/>
              <a:t>Ежегодно исследуются РИД более 50% (54-62%), из них до 10% (9-10%) оцениваются как положительные по результатам </a:t>
            </a:r>
            <a:r>
              <a:rPr lang="ru-RU" dirty="0" err="1" smtClean="0"/>
              <a:t>гем.исследований</a:t>
            </a:r>
            <a:r>
              <a:rPr lang="ru-RU" dirty="0" smtClean="0"/>
              <a:t>. При этом выбраковываются около 5 % от числа положительных особей!</a:t>
            </a:r>
            <a:r>
              <a:rPr lang="en-US" dirty="0" smtClean="0"/>
              <a:t> (</a:t>
            </a:r>
            <a:r>
              <a:rPr lang="ru-RU" dirty="0" smtClean="0"/>
              <a:t>данные </a:t>
            </a:r>
            <a:r>
              <a:rPr lang="ru-RU" dirty="0" err="1" smtClean="0"/>
              <a:t>Россельхознадзора</a:t>
            </a:r>
            <a:r>
              <a:rPr lang="ru-RU" dirty="0" smtClean="0"/>
              <a:t>) 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51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это значит?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Лейкоз - это животное, больное раком.</a:t>
            </a:r>
          </a:p>
          <a:p>
            <a:r>
              <a:rPr lang="ru-RU" dirty="0" smtClean="0"/>
              <a:t>Лейкоз – это постоянный убыток от преждевременной выбраковки, как правило, высокопродуктивных животных.</a:t>
            </a:r>
          </a:p>
          <a:p>
            <a:r>
              <a:rPr lang="ru-RU" dirty="0" smtClean="0"/>
              <a:t>Молоко больных животных содержит метаболиты, вещества обладающие </a:t>
            </a:r>
            <a:r>
              <a:rPr lang="ru-RU" dirty="0" err="1" smtClean="0"/>
              <a:t>лейкозногенной</a:t>
            </a:r>
            <a:r>
              <a:rPr lang="ru-RU" dirty="0" smtClean="0"/>
              <a:t> потенцией, и  канцерогены.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59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 flipH="1">
            <a:off x="5733534" y="1470455"/>
            <a:ext cx="12357" cy="4275438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3115963" y="3694670"/>
            <a:ext cx="5237205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447801" y="3410465"/>
            <a:ext cx="1556951" cy="518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ВАЖНО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55060" y="5918887"/>
            <a:ext cx="1556951" cy="568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СРОЧНО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464379" y="3459892"/>
            <a:ext cx="1902941" cy="469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ВАЖНО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955059" y="951472"/>
            <a:ext cx="1556951" cy="432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 СРОЧНО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2551" y="395416"/>
            <a:ext cx="3669957" cy="395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Матрица приоритетов</a:t>
            </a:r>
            <a:endParaRPr lang="ru-RU" dirty="0"/>
          </a:p>
        </p:txBody>
      </p:sp>
      <p:sp>
        <p:nvSpPr>
          <p:cNvPr id="6" name="Облако 5"/>
          <p:cNvSpPr/>
          <p:nvPr/>
        </p:nvSpPr>
        <p:spPr>
          <a:xfrm>
            <a:off x="1841157" y="4609070"/>
            <a:ext cx="2471351" cy="130981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Делаются прежде всего</a:t>
            </a:r>
            <a:endParaRPr lang="ru-RU" dirty="0"/>
          </a:p>
        </p:txBody>
      </p:sp>
      <p:sp>
        <p:nvSpPr>
          <p:cNvPr id="9" name="Облако 8"/>
          <p:cNvSpPr/>
          <p:nvPr/>
        </p:nvSpPr>
        <p:spPr>
          <a:xfrm>
            <a:off x="7191632" y="4609070"/>
            <a:ext cx="2644346" cy="1408671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Делаются вторыми</a:t>
            </a:r>
            <a:endParaRPr lang="ru-RU" dirty="0"/>
          </a:p>
        </p:txBody>
      </p:sp>
      <p:sp>
        <p:nvSpPr>
          <p:cNvPr id="14" name="Облако 13"/>
          <p:cNvSpPr/>
          <p:nvPr/>
        </p:nvSpPr>
        <p:spPr>
          <a:xfrm>
            <a:off x="2055340" y="1538415"/>
            <a:ext cx="2644346" cy="1408671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Делаются третьими</a:t>
            </a:r>
            <a:endParaRPr lang="ru-RU" dirty="0"/>
          </a:p>
        </p:txBody>
      </p:sp>
      <p:sp>
        <p:nvSpPr>
          <p:cNvPr id="15" name="Облако 14"/>
          <p:cNvSpPr/>
          <p:nvPr/>
        </p:nvSpPr>
        <p:spPr>
          <a:xfrm>
            <a:off x="7166917" y="1470454"/>
            <a:ext cx="2644346" cy="1408671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Делегируются или делаются последними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8046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412258" y="2496065"/>
            <a:ext cx="2063579" cy="166816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Лейкоз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95990" y="2561607"/>
            <a:ext cx="2237604" cy="89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Покупка инфицированных животных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1971226" y="4332381"/>
            <a:ext cx="1950951" cy="1037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dirty="0" smtClean="0"/>
              <a:t>Ветеринарные манипуляции</a:t>
            </a:r>
            <a:endParaRPr lang="ru-RU" sz="1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25245" y="5273914"/>
            <a:ext cx="2237604" cy="89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Совместное содержание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985406" y="2496065"/>
            <a:ext cx="2237604" cy="8945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Трансмиссивный путь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455108" y="4164226"/>
            <a:ext cx="2567120" cy="1015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Выпойка молодняка молоком больных животных</a:t>
            </a:r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731741" y="2965622"/>
            <a:ext cx="1433383" cy="21006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072000" y="3838380"/>
            <a:ext cx="1302672" cy="89811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6444047" y="4293096"/>
            <a:ext cx="0" cy="88680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2" idx="1"/>
          </p:cNvCxnSpPr>
          <p:nvPr/>
        </p:nvCxnSpPr>
        <p:spPr>
          <a:xfrm flipH="1">
            <a:off x="7513423" y="2943328"/>
            <a:ext cx="1471983" cy="23235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7385732" y="3949321"/>
            <a:ext cx="919553" cy="69163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2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ЗАДАЧИ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2" y="2336873"/>
            <a:ext cx="9217440" cy="359931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b="1" dirty="0" smtClean="0"/>
              <a:t>Территория – выяснить благополучие </a:t>
            </a:r>
            <a:r>
              <a:rPr lang="ru-RU" dirty="0" smtClean="0"/>
              <a:t>(создайте свою карту или таблицу)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333722"/>
              </p:ext>
            </p:extLst>
          </p:nvPr>
        </p:nvGraphicFramePr>
        <p:xfrm>
          <a:off x="1186421" y="3300075"/>
          <a:ext cx="8711341" cy="2941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8045"/>
                <a:gridCol w="2790985"/>
                <a:gridCol w="793296"/>
                <a:gridCol w="1320917"/>
                <a:gridCol w="3298098"/>
              </a:tblGrid>
              <a:tr h="8577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№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Хозяйство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Благополучность*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Удаленность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Примечание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00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ОХ «Озерное»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11 км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Без выпаса, откорм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34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2.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КФК Никишин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17 км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50% РИД-положительных, откорм, выпас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34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ОАО «Мосмедыньагропром»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+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30км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Без выпаса, полный цикл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63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9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8" y="2374702"/>
            <a:ext cx="4697412" cy="352305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Красным цветом отмечены неблагополучные хозяйства</a:t>
            </a:r>
          </a:p>
          <a:p>
            <a:r>
              <a:rPr lang="ru-RU" dirty="0" smtClean="0"/>
              <a:t>Зеленым – наша ферма</a:t>
            </a:r>
          </a:p>
          <a:p>
            <a:r>
              <a:rPr lang="ru-RU" dirty="0" smtClean="0"/>
              <a:t>Синим – благополучные</a:t>
            </a:r>
          </a:p>
          <a:p>
            <a:endParaRPr lang="ru-RU" dirty="0"/>
          </a:p>
          <a:p>
            <a:r>
              <a:rPr lang="ru-RU" dirty="0" smtClean="0"/>
              <a:t>Карта создана в Яндекс-конструкторе карт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21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ЗАДАЧИ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0323" y="2137720"/>
            <a:ext cx="4188240" cy="37984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2. </a:t>
            </a:r>
            <a:r>
              <a:rPr lang="ru-RU" b="1" dirty="0" smtClean="0"/>
              <a:t>Мечение и идентификация животных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Ушные бирки</a:t>
            </a:r>
            <a:endParaRPr lang="ru-RU" dirty="0"/>
          </a:p>
        </p:txBody>
      </p:sp>
      <p:pic>
        <p:nvPicPr>
          <p:cNvPr id="2050" name="Picture 2" descr="http://www.opt-union.ru/l1650608/images/photocat/600x600/10018858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50" y="3781168"/>
            <a:ext cx="3191844" cy="21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2" t="12612" r="39470" b="60000"/>
          <a:stretch/>
        </p:blipFill>
        <p:spPr>
          <a:xfrm>
            <a:off x="4400745" y="3774035"/>
            <a:ext cx="3262183" cy="2203785"/>
          </a:xfrm>
          <a:prstGeom prst="rect">
            <a:avLst/>
          </a:prstGeom>
        </p:spPr>
      </p:pic>
      <p:sp>
        <p:nvSpPr>
          <p:cNvPr id="9" name="AutoShape 8" descr="http://&amp;icy;&amp;zcy;&amp;rcy;&amp;ucy;&amp;kcy;&amp;vcy;&amp;lcy;&amp;acy;&amp;pcy;&amp;ycy;.&amp;rcy;&amp;fcy;/d/761588/d/6834f157edfba07fbfda7b2c472c19b3.jpg"/>
          <p:cNvSpPr>
            <a:spLocks noChangeAspect="1" noChangeArrowheads="1"/>
          </p:cNvSpPr>
          <p:nvPr/>
        </p:nvSpPr>
        <p:spPr bwMode="auto">
          <a:xfrm>
            <a:off x="5763639" y="2972445"/>
            <a:ext cx="2179852" cy="21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://&amp;icy;&amp;zcy;&amp;rcy;&amp;ucy;&amp;kcy;&amp;vcy;&amp;lcy;&amp;acy;&amp;pcy;&amp;ycy;.&amp;rcy;&amp;fcy;/d/761588/d/6834f157edfba07fbfda7b2c472c19b3.jpg"/>
          <p:cNvSpPr>
            <a:spLocks noGrp="1" noChangeAspect="1" noChangeArrowheads="1"/>
          </p:cNvSpPr>
          <p:nvPr>
            <p:ph type="body" sz="quarter" idx="3"/>
          </p:nvPr>
        </p:nvSpPr>
        <p:spPr bwMode="auto">
          <a:xfrm>
            <a:off x="4800237" y="3297051"/>
            <a:ext cx="2862691" cy="49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b="0" dirty="0" smtClean="0"/>
              <a:t>Ушные </a:t>
            </a:r>
            <a:r>
              <a:rPr lang="ru-RU" b="0" dirty="0" err="1" smtClean="0"/>
              <a:t>выщипы</a:t>
            </a:r>
            <a:endParaRPr lang="ru-RU" b="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73" y="3753430"/>
            <a:ext cx="3461664" cy="2224390"/>
          </a:xfrm>
          <a:prstGeom prst="rect">
            <a:avLst/>
          </a:prstGeom>
        </p:spPr>
      </p:pic>
      <p:sp>
        <p:nvSpPr>
          <p:cNvPr id="15" name="AutoShape 10" descr="http://&amp;icy;&amp;zcy;&amp;rcy;&amp;ucy;&amp;kcy;&amp;vcy;&amp;lcy;&amp;acy;&amp;pcy;&amp;ycy;.&amp;rcy;&amp;fcy;/d/761588/d/6834f157edfba07fbfda7b2c472c19b3.jpg"/>
          <p:cNvSpPr>
            <a:spLocks noGrp="1" noChangeAspect="1" noChangeArrowheads="1"/>
          </p:cNvSpPr>
          <p:nvPr>
            <p:ph type="body" sz="quarter" idx="3"/>
          </p:nvPr>
        </p:nvSpPr>
        <p:spPr bwMode="auto">
          <a:xfrm>
            <a:off x="8588985" y="3172367"/>
            <a:ext cx="2862691" cy="74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r>
              <a:rPr lang="ru-RU" b="0" dirty="0" smtClean="0"/>
              <a:t>Микрочипы для подкожного введения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278680633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1270</TotalTime>
  <Words>523</Words>
  <Application>Microsoft Office PowerPoint</Application>
  <PresentationFormat>Широкоэкранный</PresentationFormat>
  <Paragraphs>138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Trebuchet MS</vt:lpstr>
      <vt:lpstr>Берлин</vt:lpstr>
      <vt:lpstr>Лейкоз. </vt:lpstr>
      <vt:lpstr>О лейкозе</vt:lpstr>
      <vt:lpstr>Особенности</vt:lpstr>
      <vt:lpstr>Что это значит?</vt:lpstr>
      <vt:lpstr>Презентация PowerPoint</vt:lpstr>
      <vt:lpstr>Источники</vt:lpstr>
      <vt:lpstr>ЗАДАЧИ </vt:lpstr>
      <vt:lpstr>Карта</vt:lpstr>
      <vt:lpstr>ЗАДАЧИ</vt:lpstr>
      <vt:lpstr>ЗАДАЧИ</vt:lpstr>
      <vt:lpstr>РИД и ИФА</vt:lpstr>
      <vt:lpstr>Слабые стороны</vt:lpstr>
      <vt:lpstr>ПЦР (полимеразно-цепная реакция)</vt:lpstr>
      <vt:lpstr>Структура исследований</vt:lpstr>
      <vt:lpstr>1 вариант – благополучное по лейкозу</vt:lpstr>
      <vt:lpstr>Неблагополучное стадо</vt:lpstr>
      <vt:lpstr>Спасибо за внимание!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Лейкоз.</dc:title>
  <dc:creator>stargazer</dc:creator>
  <cp:lastModifiedBy>stargazer</cp:lastModifiedBy>
  <cp:revision>46</cp:revision>
  <cp:lastPrinted>2016-06-23T12:24:54Z</cp:lastPrinted>
  <dcterms:created xsi:type="dcterms:W3CDTF">2016-06-20T08:59:21Z</dcterms:created>
  <dcterms:modified xsi:type="dcterms:W3CDTF">2016-06-28T05:26:00Z</dcterms:modified>
</cp:coreProperties>
</file>